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4" r:id="rId14"/>
    <p:sldId id="303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7" r:id="rId27"/>
    <p:sldId id="316" r:id="rId28"/>
    <p:sldId id="318" r:id="rId29"/>
    <p:sldId id="319" r:id="rId30"/>
    <p:sldId id="320" r:id="rId31"/>
    <p:sldId id="321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61" autoAdjust="0"/>
    <p:restoredTop sz="94660"/>
  </p:normalViewPr>
  <p:slideViewPr>
    <p:cSldViewPr snapToGrid="0">
      <p:cViewPr varScale="1">
        <p:scale>
          <a:sx n="76" d="100"/>
          <a:sy n="76" d="100"/>
        </p:scale>
        <p:origin x="42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4.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naar een product = collectieve vraag.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8599" y="1792705"/>
            <a:ext cx="9529011" cy="5065295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Als er maar 1 producent is, is de vraag naar het product = de totale vraag naar de producten van deze producent.</a:t>
            </a:r>
          </a:p>
          <a:p>
            <a:r>
              <a:rPr lang="nl-NL" sz="2500" dirty="0" smtClean="0"/>
              <a:t>Cq: de vraag naar telefoons is niet gelijk aan de vraag van Samsung telefoons. </a:t>
            </a:r>
          </a:p>
          <a:p>
            <a:r>
              <a:rPr lang="nl-NL" sz="2500" dirty="0" smtClean="0"/>
              <a:t>Want meerdere aanbieders van telefoons.</a:t>
            </a:r>
          </a:p>
          <a:p>
            <a:r>
              <a:rPr lang="nl-NL" sz="2500" dirty="0" smtClean="0"/>
              <a:t>Vroeger, de vraag naar binnenlandse treinkaartjes is gelijk aan de vraag van NS trein kaartjes.</a:t>
            </a:r>
          </a:p>
          <a:p>
            <a:r>
              <a:rPr lang="nl-NL" sz="2500" dirty="0" smtClean="0"/>
              <a:t>Want NS is de enige aanbieder van treinkaartjes.</a:t>
            </a:r>
          </a:p>
          <a:p>
            <a:r>
              <a:rPr lang="nl-NL" sz="2500" dirty="0" smtClean="0"/>
              <a:t>Betekend dit onbeperkte macht? Kunnen ze de prijs zelf bepalen?</a:t>
            </a:r>
          </a:p>
          <a:p>
            <a:r>
              <a:rPr lang="nl-NL" sz="2500" dirty="0" smtClean="0"/>
              <a:t>Nee!</a:t>
            </a:r>
          </a:p>
          <a:p>
            <a:r>
              <a:rPr lang="nl-NL" sz="2500" dirty="0" smtClean="0"/>
              <a:t>Hoe hoger de prijs, hoe lager de vraag.</a:t>
            </a:r>
          </a:p>
          <a:p>
            <a:r>
              <a:rPr lang="nl-NL" sz="2500" dirty="0" smtClean="0"/>
              <a:t>Mensen gaan de producten vervangen (met de taxi, carpoolen ect als treinkaartjes te duur worden)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54140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Oriëntatieopdracht: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09074" y="1383633"/>
            <a:ext cx="4463715" cy="5065294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Bedenk individueel (in je eentje) een product waar de producent het meeste invloed op de prijs heeft.</a:t>
            </a:r>
          </a:p>
          <a:p>
            <a:r>
              <a:rPr lang="nl-NL" sz="2500" dirty="0" smtClean="0"/>
              <a:t>De persoon met het product waarbij de producent het meeste invloed op de prijs heeft, mag het opruimliedje (liedje wat we draaien als gaan opruimen kiezen).</a:t>
            </a:r>
          </a:p>
          <a:p>
            <a:r>
              <a:rPr lang="nl-NL" sz="2500" dirty="0" smtClean="0"/>
              <a:t>Schrijf het product op in je schrift, ik loop langs om antwoorden te vergelijken.</a:t>
            </a:r>
          </a:p>
          <a:p>
            <a:r>
              <a:rPr lang="nl-NL" sz="2500" dirty="0" smtClean="0"/>
              <a:t>3 minuten de tijd.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887509" y="26330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887509" y="26330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887509" y="263300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887509" y="263300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6025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bepaald hoeveel invloed je hebt?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Hoeveelheid alternatieven.</a:t>
            </a:r>
          </a:p>
          <a:p>
            <a:r>
              <a:rPr lang="nl-NL" sz="2500" dirty="0" smtClean="0"/>
              <a:t>Hoe noodzakelijk is het product.</a:t>
            </a:r>
          </a:p>
          <a:p>
            <a:r>
              <a:rPr lang="nl-NL" sz="2500" dirty="0" smtClean="0"/>
              <a:t>(kan zowel gezondheid als aanzien zijn, noodzakelijk is persoonsgebonden)</a:t>
            </a:r>
          </a:p>
          <a:p>
            <a:r>
              <a:rPr lang="nl-NL" sz="2500" dirty="0" smtClean="0"/>
              <a:t>Zijn er andere aanbieders van het product.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99744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Prijsbepalen.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6726" y="1263316"/>
            <a:ext cx="8997276" cy="5558589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Prijsbepalen voor een monopolist.</a:t>
            </a:r>
          </a:p>
          <a:p>
            <a:r>
              <a:rPr lang="nl-NL" sz="2500" dirty="0" smtClean="0"/>
              <a:t>We gaan er vanuit dat de monopolist 1 prijs voor iedereen bepaald.</a:t>
            </a:r>
          </a:p>
          <a:p>
            <a:r>
              <a:rPr lang="nl-NL" sz="2500" dirty="0" smtClean="0"/>
              <a:t>Tabel 2.1</a:t>
            </a:r>
          </a:p>
          <a:p>
            <a:r>
              <a:rPr lang="nl-NL" sz="2500" dirty="0" smtClean="0"/>
              <a:t>Prijs van 10, verkoopt hij 1 stuk voor 10 euro per stuk.</a:t>
            </a:r>
          </a:p>
          <a:p>
            <a:r>
              <a:rPr lang="nl-NL" sz="2500" dirty="0" smtClean="0"/>
              <a:t>Prijs van 9, verkoopt hij 2 stuks voor 9 euro per stuk.</a:t>
            </a:r>
          </a:p>
          <a:p>
            <a:r>
              <a:rPr lang="nl-NL" sz="2500" dirty="0" smtClean="0"/>
              <a:t>Prijs van 8 verkoopt hij 3 stuks voor 8 euro per stuk.</a:t>
            </a:r>
          </a:p>
          <a:p>
            <a:r>
              <a:rPr lang="nl-NL" sz="2500" dirty="0" smtClean="0"/>
              <a:t>GO = P, want de gemiddelde opbrengst = prijs </a:t>
            </a:r>
          </a:p>
          <a:p>
            <a:r>
              <a:rPr lang="nl-NL" sz="2500" dirty="0" smtClean="0"/>
              <a:t>(tenslotte 1 x 10 = 10 / 1 = 10)	totale omzet = 10 (MO = 10)</a:t>
            </a:r>
          </a:p>
          <a:p>
            <a:r>
              <a:rPr lang="nl-NL" sz="2500" dirty="0" smtClean="0"/>
              <a:t>(2 x 9 = 18 / 2 = 9)				totale omzet = 18 (MO = 8)</a:t>
            </a:r>
          </a:p>
          <a:p>
            <a:r>
              <a:rPr lang="nl-NL" sz="2500" dirty="0" smtClean="0"/>
              <a:t>(3 x 8 = 24 / 3 = 8)				totale omzet = 24 (MO = 6)</a:t>
            </a:r>
          </a:p>
          <a:p>
            <a:r>
              <a:rPr lang="nl-NL" sz="2500" dirty="0" smtClean="0"/>
              <a:t>Wat zien we! Ondanks dat ze prijs lager wordt, neemt ze omzet toe! Die toename per stuk noemde we MO).</a:t>
            </a:r>
          </a:p>
          <a:p>
            <a:r>
              <a:rPr lang="nl-NL" sz="2500" dirty="0" smtClean="0"/>
              <a:t>Dit zal niet altijd zo blijven!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3907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0"/>
            <a:ext cx="8876960" cy="1581484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2.4 en 2.5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8600" y="1698170"/>
            <a:ext cx="4752474" cy="4473617"/>
          </a:xfrm>
        </p:spPr>
        <p:txBody>
          <a:bodyPr>
            <a:normAutofit/>
          </a:bodyPr>
          <a:lstStyle/>
          <a:p>
            <a:endParaRPr lang="nl-NL" sz="2500" dirty="0"/>
          </a:p>
          <a:p>
            <a:r>
              <a:rPr lang="nl-NL" sz="2500" dirty="0" smtClean="0"/>
              <a:t>15 minuten de tijd</a:t>
            </a:r>
          </a:p>
          <a:p>
            <a:r>
              <a:rPr lang="nl-NL" sz="2500" dirty="0" smtClean="0"/>
              <a:t>Vandaag gaan we tot en met 2.5 maken, je kan alvast verder lezen/maken.</a:t>
            </a:r>
          </a:p>
          <a:p>
            <a:r>
              <a:rPr lang="nl-NL" sz="2500" dirty="0" smtClean="0"/>
              <a:t>Bespreken we begin volgende les na.</a:t>
            </a:r>
          </a:p>
          <a:p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88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88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Ovaal 25"/>
          <p:cNvSpPr/>
          <p:nvPr/>
        </p:nvSpPr>
        <p:spPr>
          <a:xfrm>
            <a:off x="5767182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622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8873"/>
          <a:stretch/>
        </p:blipFill>
        <p:spPr>
          <a:xfrm>
            <a:off x="0" y="0"/>
            <a:ext cx="12192000" cy="126331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9496"/>
          <a:stretch/>
        </p:blipFill>
        <p:spPr>
          <a:xfrm>
            <a:off x="0" y="0"/>
            <a:ext cx="12192000" cy="301992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6619"/>
          <a:stretch/>
        </p:blipFill>
        <p:spPr>
          <a:xfrm>
            <a:off x="0" y="0"/>
            <a:ext cx="12192000" cy="378994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2334"/>
          <a:stretch/>
        </p:blipFill>
        <p:spPr>
          <a:xfrm>
            <a:off x="0" y="0"/>
            <a:ext cx="12192000" cy="464418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1871"/>
          <a:stretch/>
        </p:blipFill>
        <p:spPr>
          <a:xfrm>
            <a:off x="0" y="0"/>
            <a:ext cx="12192000" cy="526983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97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14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86200" cy="693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06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565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0"/>
            <a:ext cx="8876960" cy="1581484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2.6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8600" y="1698170"/>
            <a:ext cx="4752474" cy="4473617"/>
          </a:xfrm>
        </p:spPr>
        <p:txBody>
          <a:bodyPr>
            <a:normAutofit/>
          </a:bodyPr>
          <a:lstStyle/>
          <a:p>
            <a:endParaRPr lang="nl-NL" sz="2500" dirty="0"/>
          </a:p>
          <a:p>
            <a:r>
              <a:rPr lang="nl-NL" sz="2500" dirty="0" smtClean="0"/>
              <a:t>10 minuten de tijd</a:t>
            </a:r>
          </a:p>
          <a:p>
            <a:r>
              <a:rPr lang="nl-NL" sz="2500" dirty="0" smtClean="0"/>
              <a:t>Vandaag gaan we tot en met 2.9 maken, je kan alvast verder lezen/maken.</a:t>
            </a:r>
          </a:p>
          <a:p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88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88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Ovaal 25"/>
          <p:cNvSpPr/>
          <p:nvPr/>
        </p:nvSpPr>
        <p:spPr>
          <a:xfrm>
            <a:off x="5767182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8655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9566"/>
          <a:stretch/>
        </p:blipFill>
        <p:spPr>
          <a:xfrm>
            <a:off x="0" y="-40480"/>
            <a:ext cx="12192000" cy="93081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8551"/>
          <a:stretch/>
        </p:blipFill>
        <p:spPr>
          <a:xfrm>
            <a:off x="0" y="-40480"/>
            <a:ext cx="12192000" cy="126770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1014"/>
          <a:stretch/>
        </p:blipFill>
        <p:spPr>
          <a:xfrm>
            <a:off x="0" y="-40480"/>
            <a:ext cx="12192000" cy="210991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0480"/>
            <a:ext cx="12192000" cy="3058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24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Les 1: 2.1 t/m 2.5 (40 min) 1.16 nabespreken.</a:t>
            </a:r>
          </a:p>
          <a:p>
            <a:r>
              <a:rPr lang="nl-NL" sz="2500" dirty="0" smtClean="0"/>
              <a:t>Les 2: 2.6 t/m 2.9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508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199021" y="0"/>
            <a:ext cx="5074981" cy="6858000"/>
          </a:xfrm>
        </p:spPr>
        <p:txBody>
          <a:bodyPr>
            <a:noAutofit/>
          </a:bodyPr>
          <a:lstStyle/>
          <a:p>
            <a:r>
              <a:rPr lang="nl-NL" sz="2200" dirty="0" smtClean="0"/>
              <a:t>Wat valt op!</a:t>
            </a:r>
          </a:p>
          <a:p>
            <a:r>
              <a:rPr lang="nl-NL" sz="2200" dirty="0" smtClean="0"/>
              <a:t>als we de prijs van 29 naar 28 verlagen.</a:t>
            </a:r>
          </a:p>
          <a:p>
            <a:r>
              <a:rPr lang="nl-NL" sz="2200" dirty="0" smtClean="0"/>
              <a:t>Gaan we van 1 miljoen naar 2 miljoen klanten.</a:t>
            </a:r>
          </a:p>
          <a:p>
            <a:r>
              <a:rPr lang="nl-NL" sz="2200" dirty="0" smtClean="0"/>
              <a:t>We lopen dan wel 1 miljoen keer 1 euro mis (oude prijs 29 nu 28) maar krijgen daar uiteindelijk 1 miljoen keer 28 euro extra voor (tenslotte we verkopen 1 miljoen extra producten)</a:t>
            </a:r>
          </a:p>
          <a:p>
            <a:r>
              <a:rPr lang="nl-NL" sz="2200" dirty="0" smtClean="0"/>
              <a:t>Verlagen we de prijs van 15 naar 14.</a:t>
            </a:r>
          </a:p>
          <a:p>
            <a:r>
              <a:rPr lang="nl-NL" sz="2200" dirty="0" smtClean="0"/>
              <a:t>Dan lopen we 15 miljoen keer 1 euro mis. En krijgen maar 1 miljoen keer 14 euro extra (we gaan dus minder omzet draaien, vandaag MO = -1)</a:t>
            </a:r>
          </a:p>
          <a:p>
            <a:endParaRPr lang="nl-NL" sz="2200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86200" cy="693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13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Oriëntatieopdracht: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09074" y="1383633"/>
            <a:ext cx="4463715" cy="5065294"/>
          </a:xfrm>
        </p:spPr>
        <p:txBody>
          <a:bodyPr>
            <a:normAutofit/>
          </a:bodyPr>
          <a:lstStyle/>
          <a:p>
            <a:r>
              <a:rPr lang="nl-NL" sz="2500" dirty="0" smtClean="0"/>
              <a:t>Bedenk individueel (in je eentje) wat je naast tabel 2.2 nog meer wilt weten als je producten gaat verkopen.</a:t>
            </a:r>
          </a:p>
          <a:p>
            <a:r>
              <a:rPr lang="nl-NL" sz="2500" dirty="0" smtClean="0"/>
              <a:t>Of is deze informatie genoeg om je strategie te bepalen.</a:t>
            </a:r>
          </a:p>
          <a:p>
            <a:r>
              <a:rPr lang="nl-NL" sz="2500" dirty="0" smtClean="0"/>
              <a:t>Schrijf je argumenten op. Het beste argument wint de opruimlied keuze.</a:t>
            </a:r>
          </a:p>
          <a:p>
            <a:r>
              <a:rPr lang="nl-NL" sz="2500" dirty="0" smtClean="0"/>
              <a:t>3 minuten de tijd.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887509" y="26330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887509" y="26330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887509" y="263300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887509" y="263300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6113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weten we met tabel 2.2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83633"/>
            <a:ext cx="8596668" cy="4657730"/>
          </a:xfrm>
        </p:spPr>
        <p:txBody>
          <a:bodyPr>
            <a:noAutofit/>
          </a:bodyPr>
          <a:lstStyle/>
          <a:p>
            <a:r>
              <a:rPr lang="nl-NL" sz="2200" dirty="0" smtClean="0"/>
              <a:t>Voor welke prijs we welke hoeveelheid producten kunnen verkopen.</a:t>
            </a:r>
          </a:p>
          <a:p>
            <a:r>
              <a:rPr lang="nl-NL" sz="2200" dirty="0" smtClean="0"/>
              <a:t>Is maar de helft van het verhaal!</a:t>
            </a:r>
          </a:p>
          <a:p>
            <a:r>
              <a:rPr lang="nl-NL" sz="2200" dirty="0" smtClean="0"/>
              <a:t>Want we weten nu wel hoeveel centjes we verdienen maar hebben nog geen idee hoeveel ons alles gaat kosten.</a:t>
            </a:r>
          </a:p>
          <a:p>
            <a:r>
              <a:rPr lang="nl-NL" sz="2200" dirty="0" smtClean="0"/>
              <a:t>En dat willen we weten want</a:t>
            </a:r>
          </a:p>
          <a:p>
            <a:r>
              <a:rPr lang="nl-NL" sz="2200" dirty="0" smtClean="0"/>
              <a:t>Totale winst = totale opbrengst – totale kosten.</a:t>
            </a:r>
          </a:p>
          <a:p>
            <a:r>
              <a:rPr lang="nl-NL" sz="2200" dirty="0" smtClean="0"/>
              <a:t>Tabel 2.2 = prijs van 15 hoeveelheid van 15 miljoen totale opbrengst van 225.</a:t>
            </a:r>
          </a:p>
          <a:p>
            <a:r>
              <a:rPr lang="nl-NL" sz="2200" dirty="0" smtClean="0"/>
              <a:t>Betekend niet dat dan de winst ook maximaal is. </a:t>
            </a:r>
            <a:endParaRPr lang="nl-NL" sz="2200" dirty="0"/>
          </a:p>
          <a:p>
            <a:r>
              <a:rPr lang="nl-NL" sz="2200" dirty="0" smtClean="0"/>
              <a:t>Misschien zijn de kosten wel heel erg hoog!!</a:t>
            </a: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396865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0"/>
            <a:ext cx="8876960" cy="1581484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2.7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8600" y="1698170"/>
            <a:ext cx="4752474" cy="4473617"/>
          </a:xfrm>
        </p:spPr>
        <p:txBody>
          <a:bodyPr>
            <a:normAutofit/>
          </a:bodyPr>
          <a:lstStyle/>
          <a:p>
            <a:endParaRPr lang="nl-NL" sz="2500" dirty="0"/>
          </a:p>
          <a:p>
            <a:r>
              <a:rPr lang="nl-NL" sz="2500" dirty="0"/>
              <a:t>8</a:t>
            </a:r>
            <a:r>
              <a:rPr lang="nl-NL" sz="2500" dirty="0" smtClean="0"/>
              <a:t> minuten de tijd</a:t>
            </a:r>
          </a:p>
          <a:p>
            <a:r>
              <a:rPr lang="nl-NL" sz="2500" dirty="0" smtClean="0"/>
              <a:t>Vandaag gaan we tot en met 2.9 maken, je kan alvast verder lezen/maken.</a:t>
            </a:r>
          </a:p>
          <a:p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88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88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Ovaal 25"/>
          <p:cNvSpPr/>
          <p:nvPr/>
        </p:nvSpPr>
        <p:spPr>
          <a:xfrm>
            <a:off x="5767182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239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44461"/>
            <a:ext cx="7543800" cy="699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77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7732"/>
          <a:stretch/>
        </p:blipFill>
        <p:spPr>
          <a:xfrm>
            <a:off x="0" y="80168"/>
            <a:ext cx="12192000" cy="60563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1806"/>
          <a:stretch/>
        </p:blipFill>
        <p:spPr>
          <a:xfrm>
            <a:off x="0" y="80168"/>
            <a:ext cx="12192000" cy="103876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0168"/>
            <a:ext cx="12192000" cy="2719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652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Als we de opbrengst en de kosten weten kunnen we winst berekenen!</a:t>
            </a:r>
          </a:p>
          <a:p>
            <a:r>
              <a:rPr lang="nl-NL" sz="2500" dirty="0" smtClean="0"/>
              <a:t>Voor maximale winst geldt MO = MK.</a:t>
            </a:r>
          </a:p>
          <a:p>
            <a:r>
              <a:rPr lang="nl-NL" sz="2500" dirty="0" smtClean="0"/>
              <a:t>Dan weten we altijd alleen de Q!!!!!!!!!</a:t>
            </a:r>
          </a:p>
          <a:p>
            <a:r>
              <a:rPr lang="nl-NL" sz="2500" dirty="0" smtClean="0"/>
              <a:t>Daarmee gaan we opbrengst en kosten berekenen en daarmee de winst.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74287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0"/>
            <a:ext cx="8876960" cy="1581484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2.8 en 2.9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8600" y="1698170"/>
            <a:ext cx="4752474" cy="4473617"/>
          </a:xfrm>
        </p:spPr>
        <p:txBody>
          <a:bodyPr>
            <a:normAutofit/>
          </a:bodyPr>
          <a:lstStyle/>
          <a:p>
            <a:endParaRPr lang="nl-NL" sz="2500" dirty="0"/>
          </a:p>
          <a:p>
            <a:r>
              <a:rPr lang="nl-NL" sz="2500" dirty="0" smtClean="0"/>
              <a:t>15 minuten de tijd</a:t>
            </a:r>
          </a:p>
          <a:p>
            <a:r>
              <a:rPr lang="nl-NL" sz="2500" dirty="0" smtClean="0"/>
              <a:t>Eerder klaar? Ander vak!</a:t>
            </a:r>
          </a:p>
          <a:p>
            <a:r>
              <a:rPr lang="nl-NL" sz="2500" dirty="0" smtClean="0"/>
              <a:t>Als we tijd hebben bespreken we het zo na!</a:t>
            </a:r>
          </a:p>
          <a:p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88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88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Ovaal 25"/>
          <p:cNvSpPr/>
          <p:nvPr/>
        </p:nvSpPr>
        <p:spPr>
          <a:xfrm>
            <a:off x="5767182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729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9611"/>
          <a:stretch/>
        </p:blipFill>
        <p:spPr>
          <a:xfrm>
            <a:off x="0" y="0"/>
            <a:ext cx="12192000" cy="15400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7839"/>
          <a:stretch/>
        </p:blipFill>
        <p:spPr>
          <a:xfrm>
            <a:off x="0" y="0"/>
            <a:ext cx="12192000" cy="237022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1018"/>
          <a:stretch/>
        </p:blipFill>
        <p:spPr>
          <a:xfrm>
            <a:off x="0" y="0"/>
            <a:ext cx="12192000" cy="339290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813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32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399421" cy="6880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98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677334" y="2160589"/>
            <a:ext cx="9032150" cy="4697411"/>
          </a:xfrm>
        </p:spPr>
        <p:txBody>
          <a:bodyPr>
            <a:normAutofit/>
          </a:bodyPr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b="1" dirty="0" smtClean="0"/>
          </a:p>
          <a:p>
            <a:r>
              <a:rPr lang="nl-NL" b="1" dirty="0" smtClean="0"/>
              <a:t>Hoofdstuk 2 gaat over de marktvorm monopolie.</a:t>
            </a:r>
          </a:p>
          <a:p>
            <a:r>
              <a:rPr lang="nl-NL" b="1" dirty="0" smtClean="0"/>
              <a:t>Bied een uniek product aan.</a:t>
            </a:r>
          </a:p>
          <a:p>
            <a:r>
              <a:rPr lang="nl-NL" b="1" dirty="0" smtClean="0"/>
              <a:t>Een marktvorm met één aanbieder, moeilijk/geen toetredingsmogelijkheden.</a:t>
            </a:r>
          </a:p>
          <a:p>
            <a:r>
              <a:rPr lang="nl-NL" b="1" dirty="0" smtClean="0"/>
              <a:t>En de individuele aanbieder heeft veel invloed op de prijs.</a:t>
            </a:r>
            <a:endParaRPr lang="nl-NL" b="1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t="1" r="67927" b="186"/>
          <a:stretch/>
        </p:blipFill>
        <p:spPr>
          <a:xfrm>
            <a:off x="0" y="0"/>
            <a:ext cx="3910263" cy="47163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1349" b="77338"/>
          <a:stretch/>
        </p:blipFill>
        <p:spPr>
          <a:xfrm>
            <a:off x="0" y="0"/>
            <a:ext cx="5931568" cy="107081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51151" b="65625"/>
          <a:stretch/>
        </p:blipFill>
        <p:spPr>
          <a:xfrm>
            <a:off x="0" y="0"/>
            <a:ext cx="5955632" cy="162426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51053" b="42963"/>
          <a:stretch/>
        </p:blipFill>
        <p:spPr>
          <a:xfrm>
            <a:off x="0" y="0"/>
            <a:ext cx="5967663" cy="269507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l="395" r="50361" b="29978"/>
          <a:stretch/>
        </p:blipFill>
        <p:spPr>
          <a:xfrm>
            <a:off x="48126" y="0"/>
            <a:ext cx="6003758" cy="330868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51053" b="16483"/>
          <a:stretch/>
        </p:blipFill>
        <p:spPr>
          <a:xfrm>
            <a:off x="0" y="0"/>
            <a:ext cx="5967663" cy="3946358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r="51250" b="-68"/>
          <a:stretch/>
        </p:blipFill>
        <p:spPr>
          <a:xfrm>
            <a:off x="0" y="-1"/>
            <a:ext cx="5943600" cy="4728411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l="1" r="28848" b="78357"/>
          <a:stretch/>
        </p:blipFill>
        <p:spPr>
          <a:xfrm>
            <a:off x="0" y="1"/>
            <a:ext cx="8674768" cy="1022684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r="28454" b="64607"/>
          <a:stretch/>
        </p:blipFill>
        <p:spPr>
          <a:xfrm>
            <a:off x="0" y="0"/>
            <a:ext cx="8722895" cy="1672389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r="28651" b="42709"/>
          <a:stretch/>
        </p:blipFill>
        <p:spPr>
          <a:xfrm>
            <a:off x="0" y="0"/>
            <a:ext cx="8698832" cy="2707105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r="28947" b="30996"/>
          <a:stretch/>
        </p:blipFill>
        <p:spPr>
          <a:xfrm>
            <a:off x="0" y="0"/>
            <a:ext cx="8662737" cy="3260558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r="29046" b="18265"/>
          <a:stretch/>
        </p:blipFill>
        <p:spPr>
          <a:xfrm>
            <a:off x="0" y="0"/>
            <a:ext cx="8650705" cy="3862137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t="-1" r="28355" b="442"/>
          <a:stretch/>
        </p:blipFill>
        <p:spPr>
          <a:xfrm>
            <a:off x="0" y="0"/>
            <a:ext cx="8734926" cy="4704347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 rotWithShape="1">
          <a:blip r:embed="rId2"/>
          <a:srcRect r="12664" b="77593"/>
          <a:stretch/>
        </p:blipFill>
        <p:spPr>
          <a:xfrm>
            <a:off x="0" y="0"/>
            <a:ext cx="10647947" cy="1058779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 rotWithShape="1">
          <a:blip r:embed="rId2"/>
          <a:srcRect r="13158" b="65625"/>
          <a:stretch/>
        </p:blipFill>
        <p:spPr>
          <a:xfrm>
            <a:off x="0" y="0"/>
            <a:ext cx="10587789" cy="1624263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 rotWithShape="1">
          <a:blip r:embed="rId2"/>
          <a:srcRect r="12862" b="43219"/>
          <a:stretch/>
        </p:blipFill>
        <p:spPr>
          <a:xfrm>
            <a:off x="0" y="0"/>
            <a:ext cx="10623884" cy="2683042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2"/>
          <a:srcRect r="13158" b="30996"/>
          <a:stretch/>
        </p:blipFill>
        <p:spPr>
          <a:xfrm>
            <a:off x="0" y="0"/>
            <a:ext cx="10587789" cy="3260558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2"/>
          <a:srcRect r="11875" b="16737"/>
          <a:stretch/>
        </p:blipFill>
        <p:spPr>
          <a:xfrm>
            <a:off x="0" y="0"/>
            <a:ext cx="10744200" cy="3934326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2"/>
          <a:srcRect r="12368" b="-323"/>
          <a:stretch/>
        </p:blipFill>
        <p:spPr>
          <a:xfrm>
            <a:off x="0" y="0"/>
            <a:ext cx="10684042" cy="4740442"/>
          </a:xfrm>
          <a:prstGeom prst="rect">
            <a:avLst/>
          </a:prstGeom>
        </p:spPr>
      </p:pic>
      <p:pic>
        <p:nvPicPr>
          <p:cNvPr id="26" name="Afbeelding 25"/>
          <p:cNvPicPr>
            <a:picLocks noChangeAspect="1"/>
          </p:cNvPicPr>
          <p:nvPr/>
        </p:nvPicPr>
        <p:blipFill rotWithShape="1">
          <a:blip r:embed="rId2"/>
          <a:srcRect r="-164" b="78102"/>
          <a:stretch/>
        </p:blipFill>
        <p:spPr>
          <a:xfrm>
            <a:off x="-1" y="0"/>
            <a:ext cx="12212053" cy="1034716"/>
          </a:xfrm>
          <a:prstGeom prst="rect">
            <a:avLst/>
          </a:prstGeom>
        </p:spPr>
      </p:pic>
      <p:pic>
        <p:nvPicPr>
          <p:cNvPr id="28" name="Afbeelding 27"/>
          <p:cNvPicPr>
            <a:picLocks noChangeAspect="1"/>
          </p:cNvPicPr>
          <p:nvPr/>
        </p:nvPicPr>
        <p:blipFill rotWithShape="1">
          <a:blip r:embed="rId2"/>
          <a:srcRect r="230" b="65116"/>
          <a:stretch/>
        </p:blipFill>
        <p:spPr>
          <a:xfrm>
            <a:off x="0" y="0"/>
            <a:ext cx="12163926" cy="1648326"/>
          </a:xfrm>
          <a:prstGeom prst="rect">
            <a:avLst/>
          </a:prstGeom>
        </p:spPr>
      </p:pic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2"/>
          <a:srcRect l="-1" r="428" b="42455"/>
          <a:stretch/>
        </p:blipFill>
        <p:spPr>
          <a:xfrm>
            <a:off x="0" y="0"/>
            <a:ext cx="12139863" cy="2719137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 rotWithShape="1">
          <a:blip r:embed="rId2"/>
          <a:srcRect l="1" r="32" b="30487"/>
          <a:stretch/>
        </p:blipFill>
        <p:spPr>
          <a:xfrm>
            <a:off x="0" y="0"/>
            <a:ext cx="12187989" cy="3284621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 rotWithShape="1">
          <a:blip r:embed="rId2"/>
          <a:srcRect r="132" b="17755"/>
          <a:stretch/>
        </p:blipFill>
        <p:spPr>
          <a:xfrm>
            <a:off x="0" y="0"/>
            <a:ext cx="12175958" cy="3886200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72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56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2684"/>
          <a:stretch/>
        </p:blipFill>
        <p:spPr>
          <a:xfrm>
            <a:off x="0" y="102854"/>
            <a:ext cx="12192000" cy="48134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7085"/>
          <a:stretch/>
        </p:blipFill>
        <p:spPr>
          <a:xfrm>
            <a:off x="0" y="102854"/>
            <a:ext cx="12192000" cy="84964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80715"/>
          <a:stretch/>
        </p:blipFill>
        <p:spPr>
          <a:xfrm>
            <a:off x="0" y="102854"/>
            <a:ext cx="12192000" cy="126874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4538"/>
          <a:stretch/>
        </p:blipFill>
        <p:spPr>
          <a:xfrm>
            <a:off x="0" y="102854"/>
            <a:ext cx="12192000" cy="167514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7009"/>
          <a:stretch/>
        </p:blipFill>
        <p:spPr>
          <a:xfrm>
            <a:off x="0" y="102854"/>
            <a:ext cx="12192000" cy="217044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60639"/>
          <a:stretch/>
        </p:blipFill>
        <p:spPr>
          <a:xfrm>
            <a:off x="0" y="102854"/>
            <a:ext cx="12192000" cy="258954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54075"/>
          <a:stretch/>
        </p:blipFill>
        <p:spPr>
          <a:xfrm>
            <a:off x="0" y="102854"/>
            <a:ext cx="12192000" cy="302134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39984"/>
          <a:stretch/>
        </p:blipFill>
        <p:spPr>
          <a:xfrm>
            <a:off x="0" y="102854"/>
            <a:ext cx="12192000" cy="3948446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33613"/>
          <a:stretch/>
        </p:blipFill>
        <p:spPr>
          <a:xfrm>
            <a:off x="0" y="102854"/>
            <a:ext cx="12192000" cy="4367546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28208"/>
          <a:stretch/>
        </p:blipFill>
        <p:spPr>
          <a:xfrm>
            <a:off x="0" y="102854"/>
            <a:ext cx="12192000" cy="4723146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21066"/>
          <a:stretch/>
        </p:blipFill>
        <p:spPr>
          <a:xfrm>
            <a:off x="0" y="102854"/>
            <a:ext cx="12192000" cy="5193046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b="14888"/>
          <a:stretch/>
        </p:blipFill>
        <p:spPr>
          <a:xfrm>
            <a:off x="0" y="102854"/>
            <a:ext cx="12192000" cy="5599446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b="7746"/>
          <a:stretch/>
        </p:blipFill>
        <p:spPr>
          <a:xfrm>
            <a:off x="0" y="102854"/>
            <a:ext cx="12192000" cy="6069346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2854"/>
            <a:ext cx="12192000" cy="6578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6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399421" cy="6880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03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3172"/>
          <a:stretch/>
        </p:blipFill>
        <p:spPr>
          <a:xfrm>
            <a:off x="0" y="0"/>
            <a:ext cx="12192000" cy="60089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1953"/>
          <a:stretch/>
        </p:blipFill>
        <p:spPr>
          <a:xfrm>
            <a:off x="0" y="0"/>
            <a:ext cx="12192000" cy="135853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2198"/>
          <a:stretch/>
        </p:blipFill>
        <p:spPr>
          <a:xfrm>
            <a:off x="0" y="0"/>
            <a:ext cx="12192000" cy="206393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2686"/>
          <a:stretch/>
        </p:blipFill>
        <p:spPr>
          <a:xfrm>
            <a:off x="0" y="0"/>
            <a:ext cx="12192000" cy="240356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1345"/>
          <a:stretch/>
        </p:blipFill>
        <p:spPr>
          <a:xfrm>
            <a:off x="0" y="0"/>
            <a:ext cx="12192000" cy="280851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57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521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0805"/>
          <a:stretch/>
        </p:blipFill>
        <p:spPr>
          <a:xfrm>
            <a:off x="0" y="-26988"/>
            <a:ext cx="7759337" cy="62787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8"/>
            <a:ext cx="7759337" cy="6828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23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1050"/>
          <a:stretch/>
        </p:blipFill>
        <p:spPr>
          <a:xfrm>
            <a:off x="0" y="1"/>
            <a:ext cx="12192000" cy="33963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0395"/>
          <a:stretch/>
        </p:blipFill>
        <p:spPr>
          <a:xfrm>
            <a:off x="0" y="1"/>
            <a:ext cx="12192000" cy="112340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1101"/>
          <a:stretch/>
        </p:blipFill>
        <p:spPr>
          <a:xfrm>
            <a:off x="0" y="0"/>
            <a:ext cx="12192000" cy="147610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7676"/>
          <a:stretch/>
        </p:blipFill>
        <p:spPr>
          <a:xfrm>
            <a:off x="0" y="1"/>
            <a:ext cx="12192000" cy="198555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9070"/>
          <a:stretch/>
        </p:blipFill>
        <p:spPr>
          <a:xfrm>
            <a:off x="0" y="1"/>
            <a:ext cx="12192000" cy="231212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79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33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0"/>
            <a:ext cx="8876960" cy="1581484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Lees 2.1 monopoliemacht in telefonie brokkelt af en maak opgave 2.1, 2.2 en 2.3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8600" y="1698170"/>
            <a:ext cx="4752474" cy="4473617"/>
          </a:xfrm>
        </p:spPr>
        <p:txBody>
          <a:bodyPr>
            <a:normAutofit/>
          </a:bodyPr>
          <a:lstStyle/>
          <a:p>
            <a:endParaRPr lang="nl-NL" sz="2500" dirty="0"/>
          </a:p>
          <a:p>
            <a:r>
              <a:rPr lang="nl-NL" sz="2500" dirty="0" smtClean="0"/>
              <a:t>10 minuten de tijd</a:t>
            </a:r>
          </a:p>
          <a:p>
            <a:r>
              <a:rPr lang="nl-NL" sz="2500" dirty="0" smtClean="0"/>
              <a:t>Vandaag gaan we tot en met 2.5 maken, je kan alvast verder lezen/maken.</a:t>
            </a:r>
          </a:p>
          <a:p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359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34280"/>
          <a:stretch/>
        </p:blipFill>
        <p:spPr>
          <a:xfrm>
            <a:off x="0" y="1"/>
            <a:ext cx="12192000" cy="354931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5120"/>
          <a:stretch/>
        </p:blipFill>
        <p:spPr>
          <a:xfrm>
            <a:off x="0" y="1"/>
            <a:ext cx="12192000" cy="458403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4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84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221" y="0"/>
            <a:ext cx="9177749" cy="1930400"/>
          </a:xfrm>
        </p:spPr>
        <p:txBody>
          <a:bodyPr/>
          <a:lstStyle/>
          <a:p>
            <a:r>
              <a:rPr lang="nl-NL" dirty="0" smtClean="0"/>
              <a:t>Vraaglijn = prijsafzet lijn.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6916" y="705350"/>
            <a:ext cx="8795084" cy="6041483"/>
          </a:xfrm>
          <a:prstGeom prst="rect">
            <a:avLst/>
          </a:prstGeom>
        </p:spPr>
      </p:pic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 flipH="1">
            <a:off x="8554451" y="830180"/>
            <a:ext cx="3392906" cy="5341608"/>
          </a:xfrm>
        </p:spPr>
        <p:txBody>
          <a:bodyPr>
            <a:normAutofit/>
          </a:bodyPr>
          <a:lstStyle/>
          <a:p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84221" y="830180"/>
            <a:ext cx="3970421" cy="60278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/>
              <a:t>Vraag naar concert kaartjes.</a:t>
            </a:r>
          </a:p>
          <a:p>
            <a:r>
              <a:rPr lang="nl-NL" dirty="0" smtClean="0"/>
              <a:t>Voor 120 euro, hoeveel mensen willen naar een concert.</a:t>
            </a:r>
          </a:p>
          <a:p>
            <a:r>
              <a:rPr lang="nl-NL" dirty="0" smtClean="0"/>
              <a:t>20.000</a:t>
            </a:r>
          </a:p>
          <a:p>
            <a:r>
              <a:rPr lang="nl-NL" dirty="0" smtClean="0"/>
              <a:t>Voor 100 euro?</a:t>
            </a:r>
          </a:p>
          <a:p>
            <a:r>
              <a:rPr lang="nl-NL" dirty="0" smtClean="0"/>
              <a:t>30.000.</a:t>
            </a:r>
          </a:p>
          <a:p>
            <a:r>
              <a:rPr lang="nl-NL" dirty="0" smtClean="0"/>
              <a:t>Stel er is maar 1 concert in Nederland. </a:t>
            </a:r>
          </a:p>
          <a:p>
            <a:r>
              <a:rPr lang="nl-NL" dirty="0" smtClean="0"/>
              <a:t>Voor een prijs van 120 euro, hoeveel kaartjes verkoopt dit concert?</a:t>
            </a:r>
          </a:p>
          <a:p>
            <a:r>
              <a:rPr lang="nl-NL" dirty="0" smtClean="0"/>
              <a:t>20.000</a:t>
            </a:r>
          </a:p>
          <a:p>
            <a:r>
              <a:rPr lang="nl-NL" dirty="0" smtClean="0"/>
              <a:t>Cq monopolist: de vraag naar product bij prijs = aantal verkochten producten bij deze prijs.</a:t>
            </a:r>
          </a:p>
          <a:p>
            <a:r>
              <a:rPr lang="nl-NL" dirty="0" smtClean="0"/>
              <a:t>Alle andere marktvormen = niet zo! Je moet daar tenslotte je klanten delen.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69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240</TotalTime>
  <Words>964</Words>
  <Application>Microsoft Office PowerPoint</Application>
  <PresentationFormat>Breedbeeld</PresentationFormat>
  <Paragraphs>199</Paragraphs>
  <Slides>31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31</vt:i4>
      </vt:variant>
    </vt:vector>
  </HeadingPairs>
  <TitlesOfParts>
    <vt:vector size="35" baseType="lpstr">
      <vt:lpstr>Arial</vt:lpstr>
      <vt:lpstr>Trebuchet MS</vt:lpstr>
      <vt:lpstr>Wingdings 3</vt:lpstr>
      <vt:lpstr>Facet</vt:lpstr>
      <vt:lpstr>Welkom Havo 4.</vt:lpstr>
      <vt:lpstr>Agenda:</vt:lpstr>
      <vt:lpstr>PowerPoint-presentatie</vt:lpstr>
      <vt:lpstr>PowerPoint-presentatie</vt:lpstr>
      <vt:lpstr>PowerPoint-presentatie</vt:lpstr>
      <vt:lpstr>PowerPoint-presentatie</vt:lpstr>
      <vt:lpstr>Lees 2.1 monopoliemacht in telefonie brokkelt af en maak opgave 2.1, 2.2 en 2.3</vt:lpstr>
      <vt:lpstr>PowerPoint-presentatie</vt:lpstr>
      <vt:lpstr>Vraaglijn = prijsafzet lijn.</vt:lpstr>
      <vt:lpstr>Vraag naar een product = collectieve vraag.</vt:lpstr>
      <vt:lpstr>Oriëntatieopdracht: </vt:lpstr>
      <vt:lpstr>Wat bepaald hoeveel invloed je hebt?</vt:lpstr>
      <vt:lpstr>Prijsbepalen.</vt:lpstr>
      <vt:lpstr>Maak opgave 2.4 en 2.5</vt:lpstr>
      <vt:lpstr>PowerPoint-presentatie</vt:lpstr>
      <vt:lpstr>PowerPoint-presentatie</vt:lpstr>
      <vt:lpstr>Les 2:</vt:lpstr>
      <vt:lpstr>Maak opgave 2.6</vt:lpstr>
      <vt:lpstr>PowerPoint-presentatie</vt:lpstr>
      <vt:lpstr>PowerPoint-presentatie</vt:lpstr>
      <vt:lpstr>Oriëntatieopdracht: </vt:lpstr>
      <vt:lpstr>Wat weten we met tabel 2.2</vt:lpstr>
      <vt:lpstr>Maak opgave 2.7</vt:lpstr>
      <vt:lpstr>PowerPoint-presentatie</vt:lpstr>
      <vt:lpstr>PowerPoint-presentatie</vt:lpstr>
      <vt:lpstr>PowerPoint-presentatie</vt:lpstr>
      <vt:lpstr>Maak opgave 2.8 en 2.9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36</cp:revision>
  <dcterms:created xsi:type="dcterms:W3CDTF">2017-08-27T09:00:36Z</dcterms:created>
  <dcterms:modified xsi:type="dcterms:W3CDTF">2018-05-08T06:45:06Z</dcterms:modified>
</cp:coreProperties>
</file>